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92" r:id="rId2"/>
    <p:sldId id="293" r:id="rId3"/>
    <p:sldId id="294" r:id="rId4"/>
    <p:sldId id="272" r:id="rId5"/>
    <p:sldId id="271" r:id="rId6"/>
    <p:sldId id="256" r:id="rId7"/>
    <p:sldId id="269" r:id="rId8"/>
    <p:sldId id="266" r:id="rId9"/>
    <p:sldId id="267" r:id="rId10"/>
    <p:sldId id="273" r:id="rId11"/>
    <p:sldId id="277" r:id="rId12"/>
    <p:sldId id="274" r:id="rId13"/>
    <p:sldId id="279" r:id="rId14"/>
    <p:sldId id="280" r:id="rId15"/>
    <p:sldId id="281" r:id="rId16"/>
    <p:sldId id="283" r:id="rId17"/>
    <p:sldId id="284" r:id="rId18"/>
    <p:sldId id="285" r:id="rId19"/>
    <p:sldId id="287" r:id="rId20"/>
    <p:sldId id="286" r:id="rId21"/>
    <p:sldId id="288" r:id="rId22"/>
    <p:sldId id="291" r:id="rId23"/>
    <p:sldId id="289" r:id="rId24"/>
    <p:sldId id="290" r:id="rId25"/>
    <p:sldId id="295" r:id="rId26"/>
    <p:sldId id="296" r:id="rId27"/>
    <p:sldId id="297" r:id="rId28"/>
    <p:sldId id="298" r:id="rId29"/>
    <p:sldId id="299" r:id="rId30"/>
    <p:sldId id="300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72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AC2A04-0072-4D47-9723-BA4C1C8CEBDE}" type="datetimeFigureOut">
              <a:rPr lang="en-US" smtClean="0"/>
              <a:t>9/17/2016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9DDFCC-6F5A-4AA9-8680-68565949A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0643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BE4C1-00F0-4C7D-89B3-0321C21CDF53}" type="datetimeFigureOut">
              <a:rPr lang="en-US" smtClean="0"/>
              <a:t>9/17/2016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D986-0BC5-43A7-BA59-0B46E2642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345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BE4C1-00F0-4C7D-89B3-0321C21CDF53}" type="datetimeFigureOut">
              <a:rPr lang="en-US" smtClean="0"/>
              <a:t>9/17/2016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D986-0BC5-43A7-BA59-0B46E2642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935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BE4C1-00F0-4C7D-89B3-0321C21CDF53}" type="datetimeFigureOut">
              <a:rPr lang="en-US" smtClean="0"/>
              <a:t>9/17/2016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D986-0BC5-43A7-BA59-0B46E2642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606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BE4C1-00F0-4C7D-89B3-0321C21CDF53}" type="datetimeFigureOut">
              <a:rPr lang="en-US" smtClean="0"/>
              <a:t>9/17/2016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D986-0BC5-43A7-BA59-0B46E2642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980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BE4C1-00F0-4C7D-89B3-0321C21CDF53}" type="datetimeFigureOut">
              <a:rPr lang="en-US" smtClean="0"/>
              <a:t>9/17/2016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D986-0BC5-43A7-BA59-0B46E2642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460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BE4C1-00F0-4C7D-89B3-0321C21CDF53}" type="datetimeFigureOut">
              <a:rPr lang="en-US" smtClean="0"/>
              <a:t>9/17/2016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D986-0BC5-43A7-BA59-0B46E2642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468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BE4C1-00F0-4C7D-89B3-0321C21CDF53}" type="datetimeFigureOut">
              <a:rPr lang="en-US" smtClean="0"/>
              <a:t>9/17/2016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D986-0BC5-43A7-BA59-0B46E2642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80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BE4C1-00F0-4C7D-89B3-0321C21CDF53}" type="datetimeFigureOut">
              <a:rPr lang="en-US" smtClean="0"/>
              <a:t>9/17/2016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D986-0BC5-43A7-BA59-0B46E2642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409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BE4C1-00F0-4C7D-89B3-0321C21CDF53}" type="datetimeFigureOut">
              <a:rPr lang="en-US" smtClean="0"/>
              <a:t>9/17/2016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D986-0BC5-43A7-BA59-0B46E2642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826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BE4C1-00F0-4C7D-89B3-0321C21CDF53}" type="datetimeFigureOut">
              <a:rPr lang="en-US" smtClean="0"/>
              <a:t>9/17/2016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D986-0BC5-43A7-BA59-0B46E2642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81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BE4C1-00F0-4C7D-89B3-0321C21CDF53}" type="datetimeFigureOut">
              <a:rPr lang="en-US" smtClean="0"/>
              <a:t>9/17/2016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8D986-0BC5-43A7-BA59-0B46E2642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447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5BE4C1-00F0-4C7D-89B3-0321C21CDF53}" type="datetimeFigureOut">
              <a:rPr lang="en-US" smtClean="0"/>
              <a:t>9/17/2016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8D986-0BC5-43A7-BA59-0B46E2642C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56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5" Type="http://schemas.openxmlformats.org/officeDocument/2006/relationships/image" Target="../media/image10.png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5" Type="http://schemas.openxmlformats.org/officeDocument/2006/relationships/image" Target="../media/image10.png"/><Relationship Id="rId4" Type="http://schemas.openxmlformats.org/officeDocument/2006/relationships/image" Target="../media/image18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audio" Target="../media/media8.wav"/><Relationship Id="rId13" Type="http://schemas.openxmlformats.org/officeDocument/2006/relationships/image" Target="../media/image10.png"/><Relationship Id="rId3" Type="http://schemas.microsoft.com/office/2007/relationships/media" Target="../media/media6.wav"/><Relationship Id="rId7" Type="http://schemas.microsoft.com/office/2007/relationships/media" Target="../media/media8.wav"/><Relationship Id="rId12" Type="http://schemas.openxmlformats.org/officeDocument/2006/relationships/image" Target="../media/image21.emf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audio" Target="../media/media7.wav"/><Relationship Id="rId11" Type="http://schemas.openxmlformats.org/officeDocument/2006/relationships/slideLayout" Target="../slideLayouts/slideLayout7.xml"/><Relationship Id="rId5" Type="http://schemas.microsoft.com/office/2007/relationships/media" Target="../media/media7.wav"/><Relationship Id="rId10" Type="http://schemas.openxmlformats.org/officeDocument/2006/relationships/audio" Target="../media/media9.wav"/><Relationship Id="rId4" Type="http://schemas.openxmlformats.org/officeDocument/2006/relationships/audio" Target="../media/media6.wav"/><Relationship Id="rId9" Type="http://schemas.microsoft.com/office/2007/relationships/media" Target="../media/media9.wav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matlabtests\sounds\BEE.WAV" TargetMode="External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95482"/>
            <a:ext cx="61104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Bee1 – (1) 16,000 samples recorded at 22,000 samples/second.</a:t>
            </a:r>
          </a:p>
          <a:p>
            <a:r>
              <a:rPr lang="en-US" dirty="0"/>
              <a:t> </a:t>
            </a:r>
            <a:r>
              <a:rPr lang="en-US" dirty="0" smtClean="0"/>
              <a:t>            (2) 3,000 points</a:t>
            </a:r>
          </a:p>
          <a:p>
            <a:r>
              <a:rPr lang="en-US" dirty="0"/>
              <a:t> </a:t>
            </a:r>
            <a:r>
              <a:rPr lang="en-US" dirty="0" smtClean="0"/>
              <a:t>            (3) 500 points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227667"/>
            <a:ext cx="9144001" cy="5630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ight Brace 3"/>
          <p:cNvSpPr/>
          <p:nvPr/>
        </p:nvSpPr>
        <p:spPr>
          <a:xfrm rot="5400000">
            <a:off x="3887075" y="2591677"/>
            <a:ext cx="381000" cy="1293648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Brace 4"/>
          <p:cNvSpPr/>
          <p:nvPr/>
        </p:nvSpPr>
        <p:spPr>
          <a:xfrm rot="5400000">
            <a:off x="2629775" y="3771025"/>
            <a:ext cx="381000" cy="1220951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1219200" y="4423834"/>
            <a:ext cx="990599" cy="106256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505199" y="4381500"/>
            <a:ext cx="4191001" cy="7239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1295400" y="3257550"/>
            <a:ext cx="2057400" cy="47625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800599" y="3257550"/>
            <a:ext cx="3200401" cy="32385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Bee1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04800" y="1447800"/>
            <a:ext cx="487363" cy="487363"/>
          </a:xfrm>
          <a:prstGeom prst="rect">
            <a:avLst/>
          </a:prstGeom>
          <a:solidFill>
            <a:srgbClr val="92D050"/>
          </a:solidFill>
        </p:spPr>
      </p:pic>
    </p:spTree>
    <p:extLst>
      <p:ext uri="{BB962C8B-B14F-4D97-AF65-F5344CB8AC3E}">
        <p14:creationId xmlns:p14="http://schemas.microsoft.com/office/powerpoint/2010/main" val="772811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06525"/>
            <a:ext cx="9144000" cy="545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04800" y="228600"/>
            <a:ext cx="23514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Bee1 – (1) 2,000 points</a:t>
            </a:r>
          </a:p>
          <a:p>
            <a:r>
              <a:rPr lang="en-US" dirty="0"/>
              <a:t> </a:t>
            </a:r>
            <a:r>
              <a:rPr lang="en-US" dirty="0" smtClean="0"/>
              <a:t>            (2) Cepstrum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54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9144000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04800" y="228600"/>
            <a:ext cx="43790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Bee2 – (1) Reframe the 16,000 points at 180.</a:t>
            </a:r>
          </a:p>
          <a:p>
            <a:r>
              <a:rPr lang="en-US" dirty="0"/>
              <a:t> </a:t>
            </a:r>
            <a:r>
              <a:rPr lang="en-US" dirty="0" smtClean="0"/>
              <a:t>            (2) Overlay of frames 11-13</a:t>
            </a:r>
          </a:p>
          <a:p>
            <a:r>
              <a:rPr lang="en-US" dirty="0"/>
              <a:t> </a:t>
            </a:r>
            <a:r>
              <a:rPr lang="en-US" dirty="0" smtClean="0"/>
              <a:t>            (3) Overlay of frames 83-85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981200" y="1574800"/>
            <a:ext cx="228600" cy="20574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772400" y="1591733"/>
            <a:ext cx="228600" cy="20574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125133" y="3657600"/>
            <a:ext cx="160867" cy="4572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7086600" y="3733800"/>
            <a:ext cx="800100" cy="5334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8893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6800"/>
            <a:ext cx="9144000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0" y="95482"/>
            <a:ext cx="61104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Bee2 – (1) 84,000 samples recorded at 44,100 samples/second.</a:t>
            </a:r>
          </a:p>
          <a:p>
            <a:r>
              <a:rPr lang="en-US" dirty="0"/>
              <a:t> </a:t>
            </a:r>
            <a:r>
              <a:rPr lang="en-US" dirty="0" smtClean="0"/>
              <a:t>            (2) 10,000 points</a:t>
            </a:r>
          </a:p>
          <a:p>
            <a:r>
              <a:rPr lang="en-US" dirty="0"/>
              <a:t> </a:t>
            </a:r>
            <a:r>
              <a:rPr lang="en-US" dirty="0" smtClean="0"/>
              <a:t>            (3) 1000 points</a:t>
            </a:r>
            <a:endParaRPr lang="en-US" dirty="0"/>
          </a:p>
        </p:txBody>
      </p:sp>
      <p:sp>
        <p:nvSpPr>
          <p:cNvPr id="8" name="Right Brace 7"/>
          <p:cNvSpPr/>
          <p:nvPr/>
        </p:nvSpPr>
        <p:spPr>
          <a:xfrm rot="5400000">
            <a:off x="4381499" y="2107374"/>
            <a:ext cx="381000" cy="738253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5029200" y="2476500"/>
            <a:ext cx="2819400" cy="8763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1524000" y="2476500"/>
            <a:ext cx="2590800" cy="9525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ight Brace 17"/>
          <p:cNvSpPr/>
          <p:nvPr/>
        </p:nvSpPr>
        <p:spPr>
          <a:xfrm rot="5400000">
            <a:off x="1397826" y="3783774"/>
            <a:ext cx="381000" cy="738253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1219199" y="4191000"/>
            <a:ext cx="0" cy="8763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2116741" y="4152900"/>
            <a:ext cx="5884259" cy="8763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Bee2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8600" y="1371600"/>
            <a:ext cx="487363" cy="487363"/>
          </a:xfrm>
          <a:prstGeom prst="rect">
            <a:avLst/>
          </a:prstGeom>
          <a:solidFill>
            <a:srgbClr val="92D050"/>
          </a:solidFill>
        </p:spPr>
      </p:pic>
    </p:spTree>
    <p:extLst>
      <p:ext uri="{BB962C8B-B14F-4D97-AF65-F5344CB8AC3E}">
        <p14:creationId xmlns:p14="http://schemas.microsoft.com/office/powerpoint/2010/main" val="1581831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1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31925"/>
            <a:ext cx="9143999" cy="542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4800" y="228600"/>
            <a:ext cx="23514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Bee2 – (1) 3,000 points</a:t>
            </a:r>
          </a:p>
          <a:p>
            <a:r>
              <a:rPr lang="en-US" dirty="0"/>
              <a:t> </a:t>
            </a:r>
            <a:r>
              <a:rPr lang="en-US" dirty="0" smtClean="0"/>
              <a:t>            (2) Cepstrum</a:t>
            </a:r>
            <a:endParaRPr lang="en-US" dirty="0"/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1981200" y="4876800"/>
            <a:ext cx="990600" cy="4572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124200" y="4680740"/>
            <a:ext cx="2714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199 is the bending number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9600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0"/>
            <a:ext cx="9144000" cy="527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4800" y="228600"/>
            <a:ext cx="43790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Bee2 – (1) Reframe the 80,000 points at 199.</a:t>
            </a:r>
          </a:p>
          <a:p>
            <a:r>
              <a:rPr lang="en-US" dirty="0"/>
              <a:t> </a:t>
            </a:r>
            <a:r>
              <a:rPr lang="en-US" dirty="0" smtClean="0"/>
              <a:t>            (2) Overlay of frames 119-121</a:t>
            </a:r>
          </a:p>
          <a:p>
            <a:r>
              <a:rPr lang="en-US" dirty="0"/>
              <a:t> </a:t>
            </a:r>
            <a:r>
              <a:rPr lang="en-US" dirty="0" smtClean="0"/>
              <a:t>            (3) Overlay of frames 241-243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971800" y="1447800"/>
            <a:ext cx="228600" cy="20574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029200" y="1415753"/>
            <a:ext cx="228600" cy="20574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3086100" y="3657600"/>
            <a:ext cx="0" cy="25717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5143500" y="3552825"/>
            <a:ext cx="495300" cy="36195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3321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6800"/>
            <a:ext cx="9144001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2400" y="95482"/>
            <a:ext cx="621785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Sheep – (1) 28,000 samples recorded at 22,000 samples/second.</a:t>
            </a:r>
          </a:p>
          <a:p>
            <a:r>
              <a:rPr lang="en-US" dirty="0"/>
              <a:t> </a:t>
            </a:r>
            <a:r>
              <a:rPr lang="en-US" dirty="0" smtClean="0"/>
              <a:t>              (2) 10,000 points</a:t>
            </a:r>
          </a:p>
          <a:p>
            <a:r>
              <a:rPr lang="en-US" dirty="0"/>
              <a:t> </a:t>
            </a:r>
            <a:r>
              <a:rPr lang="en-US" dirty="0" smtClean="0"/>
              <a:t>              (3) 1000 points</a:t>
            </a:r>
            <a:endParaRPr lang="en-US" dirty="0"/>
          </a:p>
        </p:txBody>
      </p:sp>
      <p:sp>
        <p:nvSpPr>
          <p:cNvPr id="5" name="Right Brace 4"/>
          <p:cNvSpPr/>
          <p:nvPr/>
        </p:nvSpPr>
        <p:spPr>
          <a:xfrm rot="5400000">
            <a:off x="4146963" y="2101437"/>
            <a:ext cx="381000" cy="1207326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1371600" y="2590800"/>
            <a:ext cx="2209800" cy="6858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5029200" y="2590800"/>
            <a:ext cx="3124200" cy="6858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ight Brace 15"/>
          <p:cNvSpPr/>
          <p:nvPr/>
        </p:nvSpPr>
        <p:spPr>
          <a:xfrm rot="5400000">
            <a:off x="1371600" y="4038600"/>
            <a:ext cx="381000" cy="685800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1981200" y="4381500"/>
            <a:ext cx="6019800" cy="6477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1246974" y="4438650"/>
            <a:ext cx="0" cy="59055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SheepBleat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2400" y="1219200"/>
            <a:ext cx="487363" cy="487363"/>
          </a:xfrm>
          <a:prstGeom prst="rect">
            <a:avLst/>
          </a:prstGeom>
          <a:solidFill>
            <a:srgbClr val="00B050"/>
          </a:solidFill>
        </p:spPr>
      </p:pic>
    </p:spTree>
    <p:extLst>
      <p:ext uri="{BB962C8B-B14F-4D97-AF65-F5344CB8AC3E}">
        <p14:creationId xmlns:p14="http://schemas.microsoft.com/office/powerpoint/2010/main" val="3624718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0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6800"/>
            <a:ext cx="9144000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04800" y="228600"/>
            <a:ext cx="54604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Sheep – (1) 1,000 points from 10,000 – 11,000</a:t>
            </a:r>
          </a:p>
          <a:p>
            <a:r>
              <a:rPr lang="en-US" dirty="0"/>
              <a:t> </a:t>
            </a:r>
            <a:r>
              <a:rPr lang="en-US" dirty="0" smtClean="0"/>
              <a:t>              (2) Cepstrum on these 1,000 points (with zoom)</a:t>
            </a:r>
            <a:endParaRPr lang="en-US" dirty="0"/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2895600" y="4452873"/>
            <a:ext cx="762000" cy="36766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658386" y="4267200"/>
            <a:ext cx="2597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83 is the bending number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586991" y="4419600"/>
            <a:ext cx="6071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Zoom</a:t>
            </a:r>
            <a:endParaRPr lang="en-US" sz="1400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4323858"/>
            <a:ext cx="1038225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 flipV="1">
            <a:off x="6623868" y="4512600"/>
            <a:ext cx="919932" cy="41609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30731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958850"/>
            <a:ext cx="9144001" cy="589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2915" y="66157"/>
            <a:ext cx="43694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Sheep – (1) Reframe the 28,000 points at </a:t>
            </a:r>
            <a:r>
              <a:rPr lang="en-US" b="1" dirty="0" smtClean="0"/>
              <a:t>83</a:t>
            </a:r>
            <a:r>
              <a:rPr lang="en-US" dirty="0" smtClean="0"/>
              <a:t>.</a:t>
            </a:r>
          </a:p>
          <a:p>
            <a:r>
              <a:rPr lang="en-US" dirty="0"/>
              <a:t> </a:t>
            </a:r>
            <a:r>
              <a:rPr lang="en-US" dirty="0" smtClean="0"/>
              <a:t>              (2) Overlay of frames 119-121</a:t>
            </a:r>
          </a:p>
          <a:p>
            <a:r>
              <a:rPr lang="en-US" dirty="0"/>
              <a:t> </a:t>
            </a:r>
            <a:r>
              <a:rPr lang="en-US" dirty="0" smtClean="0"/>
              <a:t>              (3) Overlay of frames 241-243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0" y="1371600"/>
            <a:ext cx="228600" cy="20574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943600" y="1371600"/>
            <a:ext cx="228600" cy="20574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3505200" y="3505200"/>
            <a:ext cx="419100" cy="40322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6057900" y="3555983"/>
            <a:ext cx="114300" cy="42033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763021" y="3829499"/>
            <a:ext cx="1639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Coherent on 83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202660" y="3791652"/>
            <a:ext cx="2103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Non-Coherent on 83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6211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6800"/>
            <a:ext cx="9144000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2400" y="95482"/>
            <a:ext cx="621785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Sheep – (1) 28,000 samples recorded at 22,000 samples/second.</a:t>
            </a:r>
          </a:p>
          <a:p>
            <a:r>
              <a:rPr lang="en-US" dirty="0"/>
              <a:t> </a:t>
            </a:r>
            <a:r>
              <a:rPr lang="en-US" dirty="0" smtClean="0"/>
              <a:t>              (2) 3,000 points (from different area)</a:t>
            </a:r>
          </a:p>
          <a:p>
            <a:r>
              <a:rPr lang="en-US" dirty="0"/>
              <a:t> </a:t>
            </a:r>
            <a:r>
              <a:rPr lang="en-US" dirty="0" smtClean="0"/>
              <a:t>              (3) 5000 points</a:t>
            </a:r>
            <a:endParaRPr lang="en-US" dirty="0"/>
          </a:p>
        </p:txBody>
      </p:sp>
      <p:sp>
        <p:nvSpPr>
          <p:cNvPr id="4" name="Right Brace 3"/>
          <p:cNvSpPr/>
          <p:nvPr/>
        </p:nvSpPr>
        <p:spPr>
          <a:xfrm rot="5400000">
            <a:off x="6477000" y="2057400"/>
            <a:ext cx="381000" cy="838200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7162800" y="2628900"/>
            <a:ext cx="800886" cy="5715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>
            <a:off x="2362200" y="2476500"/>
            <a:ext cx="3733800" cy="6858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ight Brace 12"/>
          <p:cNvSpPr/>
          <p:nvPr/>
        </p:nvSpPr>
        <p:spPr>
          <a:xfrm rot="5400000">
            <a:off x="1600200" y="3657600"/>
            <a:ext cx="381000" cy="1143000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590800" y="4133850"/>
            <a:ext cx="5372886" cy="97155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1295400" y="4333875"/>
            <a:ext cx="0" cy="69532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3750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9144000" cy="5541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 flipH="1">
            <a:off x="2952078" y="4495800"/>
            <a:ext cx="990600" cy="4572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04800" y="228600"/>
            <a:ext cx="63882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Sheep – (1) 1,000 points from 20,000 – 21,000</a:t>
            </a:r>
          </a:p>
          <a:p>
            <a:r>
              <a:rPr lang="en-US" dirty="0"/>
              <a:t> </a:t>
            </a:r>
            <a:r>
              <a:rPr lang="en-US" dirty="0" smtClean="0"/>
              <a:t>              (2) Change in Cepstrum on these 1,000 points (with zoom)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959115" y="4267200"/>
            <a:ext cx="30512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86</a:t>
            </a:r>
            <a:r>
              <a:rPr lang="en-US" dirty="0" smtClean="0"/>
              <a:t> is the new bending number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4495799"/>
            <a:ext cx="1219199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586991" y="4512600"/>
            <a:ext cx="6071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Zoom</a:t>
            </a:r>
            <a:endParaRPr lang="en-US" sz="1400" b="1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6623868" y="4666488"/>
            <a:ext cx="996131" cy="26220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1947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1"/>
            <a:ext cx="9144001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6179270" y="1524000"/>
            <a:ext cx="228600" cy="20574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657600" y="1524000"/>
            <a:ext cx="228600" cy="20574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2915" y="66157"/>
            <a:ext cx="43694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Sheep – (1) Reframe the 28,000 points at </a:t>
            </a:r>
            <a:r>
              <a:rPr lang="en-US" b="1" dirty="0" smtClean="0"/>
              <a:t>86</a:t>
            </a:r>
            <a:r>
              <a:rPr lang="en-US" dirty="0" smtClean="0"/>
              <a:t>.</a:t>
            </a:r>
          </a:p>
          <a:p>
            <a:r>
              <a:rPr lang="en-US" dirty="0"/>
              <a:t> </a:t>
            </a:r>
            <a:r>
              <a:rPr lang="en-US" dirty="0" smtClean="0"/>
              <a:t>              (2) Overlay of frames 119-121</a:t>
            </a:r>
          </a:p>
          <a:p>
            <a:r>
              <a:rPr lang="en-US" dirty="0"/>
              <a:t> </a:t>
            </a:r>
            <a:r>
              <a:rPr lang="en-US" dirty="0" smtClean="0"/>
              <a:t>              (3) Overlay of frames 241-243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6179270" y="3733800"/>
            <a:ext cx="228600" cy="4572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3581400" y="3657600"/>
            <a:ext cx="246275" cy="4572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373270" y="3878990"/>
            <a:ext cx="2103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Non-Coherent on 86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553200" y="3886200"/>
            <a:ext cx="1639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Coherent on 86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714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18812"/>
            <a:ext cx="9144000" cy="5762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Mosquito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37794" y="1752600"/>
            <a:ext cx="487363" cy="487363"/>
          </a:xfrm>
          <a:prstGeom prst="rect">
            <a:avLst/>
          </a:prstGeom>
          <a:solidFill>
            <a:srgbClr val="00B050"/>
          </a:solidFill>
        </p:spPr>
      </p:pic>
      <p:sp>
        <p:nvSpPr>
          <p:cNvPr id="5" name="TextBox 4"/>
          <p:cNvSpPr txBox="1"/>
          <p:nvPr/>
        </p:nvSpPr>
        <p:spPr>
          <a:xfrm>
            <a:off x="177184" y="95482"/>
            <a:ext cx="72142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Mosquito  –  (1) 50,000 samples recorded at 44,100 samples/second.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(2) 5,000 points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(3) 1000 points</a:t>
            </a:r>
            <a:endParaRPr lang="en-US" dirty="0"/>
          </a:p>
        </p:txBody>
      </p:sp>
      <p:sp>
        <p:nvSpPr>
          <p:cNvPr id="6" name="Right Brace 5"/>
          <p:cNvSpPr/>
          <p:nvPr/>
        </p:nvSpPr>
        <p:spPr>
          <a:xfrm rot="5400000">
            <a:off x="4229100" y="2628900"/>
            <a:ext cx="304800" cy="685800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Brace 6"/>
          <p:cNvSpPr/>
          <p:nvPr/>
        </p:nvSpPr>
        <p:spPr>
          <a:xfrm rot="5400000">
            <a:off x="1714500" y="4000500"/>
            <a:ext cx="381000" cy="1371600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1219200" y="2971800"/>
            <a:ext cx="2819400" cy="3429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876800" y="2971800"/>
            <a:ext cx="3124200" cy="2286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1219200" y="4781550"/>
            <a:ext cx="152400" cy="24765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667000" y="4686300"/>
            <a:ext cx="5029200" cy="1905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5979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31925"/>
            <a:ext cx="8763000" cy="496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04800" y="228600"/>
            <a:ext cx="49731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Mosquito</a:t>
            </a:r>
            <a:r>
              <a:rPr lang="en-US" dirty="0" smtClean="0"/>
              <a:t> – (1) 3,000 points from 20,000 – 23,000</a:t>
            </a:r>
          </a:p>
          <a:p>
            <a:r>
              <a:rPr lang="en-US" dirty="0"/>
              <a:t> </a:t>
            </a:r>
            <a:r>
              <a:rPr lang="en-US" dirty="0" smtClean="0"/>
              <a:t>              (2) Cepstrum on these 3,000 points </a:t>
            </a:r>
            <a:endParaRPr lang="en-US" dirty="0"/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4495800" y="4463534"/>
            <a:ext cx="685800" cy="48946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157696" y="4267200"/>
            <a:ext cx="2767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153</a:t>
            </a:r>
            <a:r>
              <a:rPr lang="en-US" dirty="0" smtClean="0"/>
              <a:t> is the bending number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8392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066800"/>
            <a:ext cx="9143999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1371600" y="1447800"/>
            <a:ext cx="228600" cy="20574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572000" y="1447800"/>
            <a:ext cx="228600" cy="20574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2915" y="66157"/>
            <a:ext cx="48080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Mosquito – (1) Reframe the 50,000 points at </a:t>
            </a:r>
            <a:r>
              <a:rPr lang="en-US" b="1" dirty="0" smtClean="0"/>
              <a:t>153</a:t>
            </a:r>
            <a:r>
              <a:rPr lang="en-US" dirty="0" smtClean="0"/>
              <a:t>.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(2) Overlay of frames 11-13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(3) Overlay of frames 158-160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02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95482"/>
            <a:ext cx="627973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Cricket – (1) 81,000 samples recorded at 11,025 samples/second.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(2) 3,000 points 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(3) 300 points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76200" y="1431925"/>
            <a:ext cx="8991600" cy="5426075"/>
            <a:chOff x="228600" y="1431925"/>
            <a:chExt cx="8915400" cy="5121275"/>
          </a:xfrm>
        </p:grpSpPr>
        <p:pic>
          <p:nvPicPr>
            <p:cNvPr id="17410" name="Picture 2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1431925"/>
              <a:ext cx="8915400" cy="5121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Right Brace 3"/>
            <p:cNvSpPr/>
            <p:nvPr/>
          </p:nvSpPr>
          <p:spPr>
            <a:xfrm rot="5400000">
              <a:off x="1581150" y="2914650"/>
              <a:ext cx="228600" cy="342900"/>
            </a:xfrm>
            <a:prstGeom prst="rightBrac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Arrow Connector 6"/>
            <p:cNvCxnSpPr/>
            <p:nvPr/>
          </p:nvCxnSpPr>
          <p:spPr>
            <a:xfrm>
              <a:off x="1866900" y="3276600"/>
              <a:ext cx="647700" cy="10668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ight Brace 10"/>
            <p:cNvSpPr/>
            <p:nvPr/>
          </p:nvSpPr>
          <p:spPr>
            <a:xfrm rot="5400000">
              <a:off x="2590800" y="5638800"/>
              <a:ext cx="228600" cy="381000"/>
            </a:xfrm>
            <a:prstGeom prst="rightBrac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 flipV="1">
              <a:off x="2875092" y="5664857"/>
              <a:ext cx="3020075" cy="24840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CricketLong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34020" y="1874837"/>
            <a:ext cx="487363" cy="487363"/>
          </a:xfrm>
          <a:prstGeom prst="rect">
            <a:avLst/>
          </a:prstGeom>
          <a:solidFill>
            <a:srgbClr val="FF0000"/>
          </a:solidFill>
        </p:spPr>
      </p:pic>
      <p:pic>
        <p:nvPicPr>
          <p:cNvPr id="10" name="Cricket 3 pulse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34020" y="4010916"/>
            <a:ext cx="427980" cy="427980"/>
          </a:xfrm>
          <a:prstGeom prst="rect">
            <a:avLst/>
          </a:prstGeom>
          <a:solidFill>
            <a:srgbClr val="0070C0"/>
          </a:solidFill>
        </p:spPr>
      </p:pic>
      <p:pic>
        <p:nvPicPr>
          <p:cNvPr id="13" name="Cricket 3 pulse slow.wav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04800" y="5090319"/>
            <a:ext cx="396081" cy="396081"/>
          </a:xfrm>
          <a:prstGeom prst="rect">
            <a:avLst/>
          </a:prstGeom>
          <a:solidFill>
            <a:srgbClr val="002060"/>
          </a:solidFill>
        </p:spPr>
      </p:pic>
      <p:pic>
        <p:nvPicPr>
          <p:cNvPr id="14" name="Cricket 3 pulse slowER.wav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04080" y="5945486"/>
            <a:ext cx="381720" cy="381720"/>
          </a:xfrm>
          <a:prstGeom prst="rect">
            <a:avLst/>
          </a:prstGeom>
          <a:solidFill>
            <a:srgbClr val="00B0F0"/>
          </a:solidFill>
        </p:spPr>
      </p:pic>
      <p:pic>
        <p:nvPicPr>
          <p:cNvPr id="15" name="Cricket single pulse 1000Hz.wav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382000" y="5029200"/>
            <a:ext cx="487363" cy="487363"/>
          </a:xfrm>
          <a:prstGeom prst="rect">
            <a:avLst/>
          </a:prstGeom>
          <a:solidFill>
            <a:srgbClr val="7030A0"/>
          </a:solidFill>
        </p:spPr>
      </p:pic>
      <p:sp>
        <p:nvSpPr>
          <p:cNvPr id="16" name="TextBox 15"/>
          <p:cNvSpPr txBox="1"/>
          <p:nvPr/>
        </p:nvSpPr>
        <p:spPr>
          <a:xfrm>
            <a:off x="143589" y="2510135"/>
            <a:ext cx="9334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FF0000"/>
                </a:solidFill>
              </a:rPr>
              <a:t>All pulses</a:t>
            </a:r>
          </a:p>
          <a:p>
            <a:pPr algn="ctr"/>
            <a:r>
              <a:rPr lang="en-US" sz="1200" b="1" dirty="0" smtClean="0">
                <a:solidFill>
                  <a:srgbClr val="FF0000"/>
                </a:solidFill>
              </a:rPr>
              <a:t>at 11025 Hz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5208" y="6397823"/>
            <a:ext cx="8692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B0F0"/>
                </a:solidFill>
              </a:rPr>
              <a:t>At 2500 Hz</a:t>
            </a:r>
            <a:endParaRPr lang="en-US" sz="1200" b="1" dirty="0">
              <a:solidFill>
                <a:srgbClr val="00B0F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193843" y="5685954"/>
            <a:ext cx="9444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7030A0"/>
                </a:solidFill>
              </a:rPr>
              <a:t>Single Pulse</a:t>
            </a:r>
          </a:p>
          <a:p>
            <a:r>
              <a:rPr lang="en-US" sz="1200" b="1" dirty="0" smtClean="0">
                <a:solidFill>
                  <a:srgbClr val="7030A0"/>
                </a:solidFill>
              </a:rPr>
              <a:t>At 1000 Hz</a:t>
            </a:r>
            <a:endParaRPr lang="en-US" sz="1200" b="1" dirty="0">
              <a:solidFill>
                <a:srgbClr val="7030A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5042" y="5483423"/>
            <a:ext cx="8692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002060"/>
                </a:solidFill>
              </a:rPr>
              <a:t>At 5000 Hz</a:t>
            </a:r>
            <a:endParaRPr lang="en-US" sz="1200" b="1" dirty="0">
              <a:solidFill>
                <a:srgbClr val="00206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-17209" y="4443084"/>
            <a:ext cx="9908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0070C0"/>
                </a:solidFill>
              </a:rPr>
              <a:t>Three pulses</a:t>
            </a:r>
          </a:p>
          <a:p>
            <a:pPr algn="ctr"/>
            <a:r>
              <a:rPr lang="en-US" sz="1200" b="1" dirty="0" smtClean="0">
                <a:solidFill>
                  <a:srgbClr val="0070C0"/>
                </a:solidFill>
              </a:rPr>
              <a:t>at 11025 Hz</a:t>
            </a:r>
            <a:endParaRPr lang="en-US" sz="1200" b="1" dirty="0">
              <a:solidFill>
                <a:srgbClr val="0070C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15707" y="1066800"/>
            <a:ext cx="77662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Three structures to analyze:  (1) Train of all pulses, (2) Set of Three pulses, (3) Single Pulse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580987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3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7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4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08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30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0"/>
            <a:ext cx="9144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152400" y="76200"/>
            <a:ext cx="5630324" cy="1066800"/>
            <a:chOff x="152400" y="76200"/>
            <a:chExt cx="5630324" cy="1066800"/>
          </a:xfrm>
        </p:grpSpPr>
        <p:sp>
          <p:nvSpPr>
            <p:cNvPr id="2" name="TextBox 1"/>
            <p:cNvSpPr txBox="1"/>
            <p:nvPr/>
          </p:nvSpPr>
          <p:spPr>
            <a:xfrm>
              <a:off x="228600" y="76200"/>
              <a:ext cx="25350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Starting with single pulse</a:t>
              </a:r>
              <a:endParaRPr lang="en-US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66850" y="304800"/>
              <a:ext cx="36792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342900">
                <a:buAutoNum type="arabicParenBoth"/>
              </a:pPr>
              <a:r>
                <a:rPr lang="en-US" dirty="0" smtClean="0"/>
                <a:t>A single pulse within 170 samples</a:t>
              </a:r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52400" y="545068"/>
              <a:ext cx="56303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(2) The spectrum, with components at 129 Hz and 4151 Hz</a:t>
              </a:r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52400" y="773668"/>
              <a:ext cx="46556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(3) The cepstrum showing 8 as bending number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118505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67001"/>
            <a:ext cx="9144000" cy="4175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200" y="228600"/>
            <a:ext cx="5529142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How do 4150 Hz and 8 sample separation relate?</a:t>
            </a:r>
          </a:p>
          <a:p>
            <a:r>
              <a:rPr lang="en-US" dirty="0" smtClean="0"/>
              <a:t>Sampling  Rate is 11,025 samples/second.</a:t>
            </a:r>
          </a:p>
          <a:p>
            <a:r>
              <a:rPr lang="en-US" dirty="0"/>
              <a:t>4150 Hz = 4150 </a:t>
            </a:r>
            <a:r>
              <a:rPr lang="en-US" dirty="0" smtClean="0"/>
              <a:t>cycles/second (that’s the fast </a:t>
            </a:r>
          </a:p>
          <a:p>
            <a:r>
              <a:rPr lang="en-US" dirty="0" smtClean="0"/>
              <a:t>switching up and down in the pulse. </a:t>
            </a:r>
            <a:endParaRPr lang="en-US" dirty="0"/>
          </a:p>
          <a:p>
            <a:r>
              <a:rPr lang="en-US" dirty="0" smtClean="0"/>
              <a:t>2.65 samples/cycle </a:t>
            </a:r>
          </a:p>
          <a:p>
            <a:r>
              <a:rPr lang="en-US" dirty="0" smtClean="0"/>
              <a:t>That’s </a:t>
            </a:r>
            <a:r>
              <a:rPr lang="en-US" b="1" dirty="0" smtClean="0">
                <a:solidFill>
                  <a:srgbClr val="FF0000"/>
                </a:solidFill>
              </a:rPr>
              <a:t>~8 samples/3 cycles </a:t>
            </a:r>
            <a:r>
              <a:rPr lang="en-US" dirty="0" smtClean="0"/>
              <a:t>is the (true full) period under </a:t>
            </a:r>
          </a:p>
          <a:p>
            <a:r>
              <a:rPr lang="en-US" dirty="0" smtClean="0"/>
              <a:t>this sampling condition </a:t>
            </a:r>
            <a:r>
              <a:rPr lang="en-US" sz="1600" dirty="0" smtClean="0"/>
              <a:t>(</a:t>
            </a:r>
            <a:r>
              <a:rPr lang="en-US" sz="1600" i="1" dirty="0" smtClean="0"/>
              <a:t>note: cycles are partial at 2.65</a:t>
            </a:r>
            <a:r>
              <a:rPr lang="en-US" sz="1600" dirty="0" smtClean="0"/>
              <a:t>)</a:t>
            </a: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0210" y="152400"/>
            <a:ext cx="357759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/>
          <p:nvPr/>
        </p:nvCxnSpPr>
        <p:spPr>
          <a:xfrm flipH="1">
            <a:off x="3467100" y="3200400"/>
            <a:ext cx="38100" cy="29718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5905500" y="3227895"/>
            <a:ext cx="38100" cy="294430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371600" y="4124076"/>
            <a:ext cx="6251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Cycle 1</a:t>
            </a:r>
            <a:endParaRPr lang="en-US" sz="1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137824" y="4253299"/>
            <a:ext cx="6299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Cycle 2</a:t>
            </a:r>
            <a:endParaRPr lang="en-US" sz="1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880029" y="4114800"/>
            <a:ext cx="6299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Cycle 3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932704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0058" y="361652"/>
            <a:ext cx="5263942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How does 129.7 come into play?</a:t>
            </a:r>
          </a:p>
          <a:p>
            <a:r>
              <a:rPr lang="en-US" dirty="0" smtClean="0"/>
              <a:t>It’s the underlying modulation/envelope to 4151 </a:t>
            </a:r>
          </a:p>
          <a:p>
            <a:r>
              <a:rPr lang="en-US" dirty="0" smtClean="0"/>
              <a:t>Sampling  Rate is 11,025 samples/second.</a:t>
            </a:r>
          </a:p>
          <a:p>
            <a:r>
              <a:rPr lang="en-US" dirty="0" smtClean="0"/>
              <a:t>129.7 </a:t>
            </a:r>
            <a:r>
              <a:rPr lang="en-US" dirty="0"/>
              <a:t>Hz </a:t>
            </a:r>
            <a:r>
              <a:rPr lang="en-US" dirty="0" smtClean="0"/>
              <a:t>= ~ 130 cycles/second</a:t>
            </a:r>
          </a:p>
          <a:p>
            <a:r>
              <a:rPr lang="en-US" dirty="0" smtClean="0"/>
              <a:t>RED= .4*sin(65Hz).^2 == .4*(1-cos(2*65Hz))/2</a:t>
            </a:r>
          </a:p>
          <a:p>
            <a:r>
              <a:rPr lang="en-US" dirty="0" smtClean="0"/>
              <a:t>GREEN= -.4*(1-cos(65Hz))/</a:t>
            </a:r>
            <a:r>
              <a:rPr lang="en-US" dirty="0"/>
              <a:t>2</a:t>
            </a:r>
            <a:r>
              <a:rPr lang="en-US" dirty="0" smtClean="0"/>
              <a:t>==-.</a:t>
            </a:r>
            <a:r>
              <a:rPr lang="en-US" dirty="0"/>
              <a:t>4*(</a:t>
            </a:r>
            <a:r>
              <a:rPr lang="en-US" dirty="0" smtClean="0"/>
              <a:t>1-cos(2*37.5Hz</a:t>
            </a:r>
            <a:r>
              <a:rPr lang="en-US" dirty="0"/>
              <a:t>))/2</a:t>
            </a:r>
            <a:endParaRPr lang="en-US" dirty="0" smtClean="0"/>
          </a:p>
          <a:p>
            <a:r>
              <a:rPr lang="en-US" sz="1600" dirty="0" smtClean="0"/>
              <a:t>Note: There seems to be two underlying modulations</a:t>
            </a:r>
            <a:endParaRPr lang="en-US" sz="1600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04800"/>
            <a:ext cx="3886199" cy="232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65437"/>
            <a:ext cx="9144000" cy="399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8964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038" y="1211263"/>
            <a:ext cx="9236076" cy="564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152400" y="73116"/>
            <a:ext cx="5566204" cy="1066800"/>
            <a:chOff x="152400" y="76200"/>
            <a:chExt cx="5566204" cy="1066800"/>
          </a:xfrm>
        </p:grpSpPr>
        <p:sp>
          <p:nvSpPr>
            <p:cNvPr id="5" name="TextBox 4"/>
            <p:cNvSpPr txBox="1"/>
            <p:nvPr/>
          </p:nvSpPr>
          <p:spPr>
            <a:xfrm>
              <a:off x="228600" y="76200"/>
              <a:ext cx="19245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Next: Three pulses</a:t>
              </a:r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66850" y="304800"/>
              <a:ext cx="40223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342900">
                <a:buAutoNum type="arabicParenBoth"/>
              </a:pPr>
              <a:r>
                <a:rPr lang="en-US" dirty="0" smtClean="0"/>
                <a:t>A train of 3 pulses with 3000 samples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52400" y="545068"/>
              <a:ext cx="55662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(2) The spectrum, with components at 33 Hz and 4156 Hz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52400" y="773668"/>
              <a:ext cx="55072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(3) The cepstrum showing 492 as a new bending number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3409584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55" y="1676400"/>
            <a:ext cx="9013245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8600" y="152400"/>
            <a:ext cx="867519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Guessing that the 33 Hz which ~ 65/2 is related to the underlying modulation shown in the</a:t>
            </a:r>
          </a:p>
          <a:p>
            <a:r>
              <a:rPr lang="en-US" dirty="0" smtClean="0"/>
              <a:t>‘</a:t>
            </a:r>
            <a:r>
              <a:rPr lang="en-US" dirty="0"/>
              <a:t>How does 129.7 come into play</a:t>
            </a:r>
            <a:r>
              <a:rPr lang="en-US" dirty="0" smtClean="0"/>
              <a:t>?’ slide. The 4156 Hz is just about the same as below.</a:t>
            </a:r>
          </a:p>
          <a:p>
            <a:r>
              <a:rPr lang="en-US" dirty="0" smtClean="0"/>
              <a:t>It comes down to frequency resolution.</a:t>
            </a:r>
          </a:p>
          <a:p>
            <a:r>
              <a:rPr lang="en-US" dirty="0" smtClean="0"/>
              <a:t>We have reframed the train of three pulses into six columns of 492, noting some time</a:t>
            </a:r>
          </a:p>
          <a:p>
            <a:r>
              <a:rPr lang="en-US" dirty="0" smtClean="0"/>
              <a:t>alignment.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7110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0"/>
            <a:ext cx="9144000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152400" y="73116"/>
            <a:ext cx="8762270" cy="1343799"/>
            <a:chOff x="152400" y="76200"/>
            <a:chExt cx="8762270" cy="1343799"/>
          </a:xfrm>
        </p:grpSpPr>
        <p:sp>
          <p:nvSpPr>
            <p:cNvPr id="4" name="TextBox 3"/>
            <p:cNvSpPr txBox="1"/>
            <p:nvPr/>
          </p:nvSpPr>
          <p:spPr>
            <a:xfrm>
              <a:off x="228600" y="76200"/>
              <a:ext cx="15558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Last: All pulses</a:t>
              </a:r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66850" y="304800"/>
              <a:ext cx="50951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342900">
                <a:buAutoNum type="arabicParenBoth"/>
              </a:pPr>
              <a:r>
                <a:rPr lang="en-US" dirty="0" smtClean="0"/>
                <a:t>A train of 20 sets of 3 pulses with 80000 samples</a:t>
              </a:r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52400" y="545068"/>
              <a:ext cx="55662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(2) The spectrum, with components at 43 Hz and 4271 Hz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52400" y="773668"/>
              <a:ext cx="876227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(3) The cepstrum showing 2992 and 4346 as two new bending numbers.</a:t>
              </a:r>
            </a:p>
            <a:p>
              <a:r>
                <a:rPr lang="en-US" dirty="0" smtClean="0"/>
                <a:t>Note: again, slight change spectral components due to number of samples and time varying.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7928334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9144001" cy="609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304800" y="249198"/>
            <a:ext cx="8153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We have reframed the train </a:t>
            </a:r>
            <a:r>
              <a:rPr lang="en-US" dirty="0" smtClean="0"/>
              <a:t>into 27 </a:t>
            </a:r>
            <a:r>
              <a:rPr lang="en-US" dirty="0"/>
              <a:t>columns of </a:t>
            </a:r>
            <a:r>
              <a:rPr lang="en-US" dirty="0" smtClean="0"/>
              <a:t>2992, </a:t>
            </a:r>
            <a:r>
              <a:rPr lang="en-US" dirty="0"/>
              <a:t>noting </a:t>
            </a:r>
            <a:r>
              <a:rPr lang="en-US" dirty="0" smtClean="0"/>
              <a:t>periodic time alignment</a:t>
            </a:r>
            <a:r>
              <a:rPr lang="en-US" dirty="0"/>
              <a:t>. 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295400" y="2209800"/>
            <a:ext cx="0" cy="16002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ight Brace 8"/>
          <p:cNvSpPr/>
          <p:nvPr/>
        </p:nvSpPr>
        <p:spPr>
          <a:xfrm rot="5400000">
            <a:off x="1329035" y="2062549"/>
            <a:ext cx="227231" cy="294501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1442650" y="2438400"/>
            <a:ext cx="147251" cy="5715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1295400" y="2438400"/>
            <a:ext cx="147250" cy="28956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ight Brace 14"/>
          <p:cNvSpPr/>
          <p:nvPr/>
        </p:nvSpPr>
        <p:spPr>
          <a:xfrm rot="5400000">
            <a:off x="1710035" y="2101333"/>
            <a:ext cx="227231" cy="294501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Brace 15"/>
          <p:cNvSpPr/>
          <p:nvPr/>
        </p:nvSpPr>
        <p:spPr>
          <a:xfrm rot="5400000">
            <a:off x="2918936" y="2210030"/>
            <a:ext cx="227231" cy="294501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Brace 16"/>
          <p:cNvSpPr/>
          <p:nvPr/>
        </p:nvSpPr>
        <p:spPr>
          <a:xfrm rot="5400000">
            <a:off x="4654603" y="2203742"/>
            <a:ext cx="227231" cy="294501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1823650" y="2438400"/>
            <a:ext cx="40675" cy="8382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2885301" y="2470896"/>
            <a:ext cx="0" cy="72950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3200400" y="2438400"/>
            <a:ext cx="0" cy="72950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4495800" y="2464608"/>
            <a:ext cx="125168" cy="210739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4768218" y="2438400"/>
            <a:ext cx="147252" cy="19812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05416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" y="685800"/>
            <a:ext cx="9144000" cy="6172200"/>
            <a:chOff x="1" y="1219200"/>
            <a:chExt cx="9144000" cy="5638800"/>
          </a:xfrm>
        </p:grpSpPr>
        <p:pic>
          <p:nvPicPr>
            <p:cNvPr id="2457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1219200"/>
              <a:ext cx="9144000" cy="5638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Right Brace 5"/>
            <p:cNvSpPr/>
            <p:nvPr/>
          </p:nvSpPr>
          <p:spPr>
            <a:xfrm rot="5400000">
              <a:off x="5982383" y="1903631"/>
              <a:ext cx="227231" cy="1676399"/>
            </a:xfrm>
            <a:prstGeom prst="rightBrac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Arrow Connector 6"/>
            <p:cNvCxnSpPr/>
            <p:nvPr/>
          </p:nvCxnSpPr>
          <p:spPr>
            <a:xfrm>
              <a:off x="5295899" y="2855446"/>
              <a:ext cx="38101" cy="118315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>
              <a:off x="6896097" y="2855446"/>
              <a:ext cx="0" cy="118315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Rectangle 12"/>
          <p:cNvSpPr/>
          <p:nvPr/>
        </p:nvSpPr>
        <p:spPr>
          <a:xfrm>
            <a:off x="304800" y="249198"/>
            <a:ext cx="8153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We have reframed the train </a:t>
            </a:r>
            <a:r>
              <a:rPr lang="en-US" dirty="0" smtClean="0"/>
              <a:t>into 18 </a:t>
            </a:r>
            <a:r>
              <a:rPr lang="en-US" dirty="0"/>
              <a:t>columns of </a:t>
            </a:r>
            <a:r>
              <a:rPr lang="en-US" dirty="0" smtClean="0"/>
              <a:t>4346, </a:t>
            </a:r>
            <a:r>
              <a:rPr lang="en-US" dirty="0"/>
              <a:t>noting </a:t>
            </a:r>
            <a:r>
              <a:rPr lang="en-US" dirty="0" smtClean="0"/>
              <a:t>periodic time alignment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6159209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1981200"/>
            <a:ext cx="701737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We have point out the Stationarity thru Cepstral Coefficients, however,</a:t>
            </a:r>
          </a:p>
          <a:p>
            <a:r>
              <a:rPr lang="en-US" dirty="0" smtClean="0"/>
              <a:t>We are interested in measuring the point of change in stationarity, either</a:t>
            </a:r>
          </a:p>
          <a:p>
            <a:r>
              <a:rPr lang="en-US" dirty="0" smtClean="0"/>
              <a:t>when it changes or, before it changes. </a:t>
            </a:r>
          </a:p>
          <a:p>
            <a:r>
              <a:rPr lang="en-US" dirty="0" smtClean="0"/>
              <a:t>Kind like predicting a Heart Rate change.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5237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0" y="2438400"/>
            <a:ext cx="5455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Lagniappe with two more slides from previous examples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6918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04800"/>
            <a:ext cx="7772400" cy="1470025"/>
          </a:xfrm>
        </p:spPr>
        <p:txBody>
          <a:bodyPr/>
          <a:lstStyle/>
          <a:p>
            <a:r>
              <a:rPr lang="en-US" altLang="en-US" sz="4000"/>
              <a:t>A Particular Bee Communication recorded in back yard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2057400"/>
            <a:ext cx="7848600" cy="3886200"/>
          </a:xfrm>
        </p:spPr>
        <p:txBody>
          <a:bodyPr/>
          <a:lstStyle/>
          <a:p>
            <a:pPr algn="l">
              <a:lnSpc>
                <a:spcPct val="80000"/>
              </a:lnSpc>
            </a:pPr>
            <a:r>
              <a:rPr lang="en-US" altLang="en-US" sz="1600"/>
              <a:t>Figure 1.  Left top: Buzzing bee recording, Right top: Zoom  in on 1000 points, see individual pulses or clicks, Left bottom: pulled one of the pulses and plotted in sideways, note length is 178 points on end, exponential dampening, main pulse around 80 points long out of 178. Left bottom, Took a set of pulses and lined them up side by side, see the different starts of the main lobe (slowly oscillates up and down).</a:t>
            </a:r>
          </a:p>
          <a:p>
            <a:pPr algn="l">
              <a:lnSpc>
                <a:spcPct val="80000"/>
              </a:lnSpc>
            </a:pPr>
            <a:endParaRPr lang="en-US" altLang="en-US" sz="1600"/>
          </a:p>
          <a:p>
            <a:pPr algn="l">
              <a:lnSpc>
                <a:spcPct val="80000"/>
              </a:lnSpc>
            </a:pPr>
            <a:r>
              <a:rPr lang="en-US" altLang="en-US" sz="1600"/>
              <a:t>Figure 2. Looking at 1400 such pulses with imagesc from matlab to render 3-d effect of bottom right plot from last figure. All kinds of oscillation, but still within 178 point duration (approx).</a:t>
            </a:r>
          </a:p>
          <a:p>
            <a:pPr algn="l">
              <a:lnSpc>
                <a:spcPct val="80000"/>
              </a:lnSpc>
            </a:pPr>
            <a:endParaRPr lang="en-US" altLang="en-US" sz="1600"/>
          </a:p>
          <a:p>
            <a:pPr algn="l">
              <a:lnSpc>
                <a:spcPct val="80000"/>
              </a:lnSpc>
            </a:pPr>
            <a:r>
              <a:rPr lang="en-US" altLang="en-US" sz="1600"/>
              <a:t>Figure 3. Autocorrelation matrix of Figure 2. Random? Colors are the different amplitudes associated with the time series, between +1 and -1.</a:t>
            </a:r>
          </a:p>
          <a:p>
            <a:pPr algn="l">
              <a:lnSpc>
                <a:spcPct val="80000"/>
              </a:lnSpc>
            </a:pPr>
            <a:endParaRPr lang="en-US" altLang="en-US" sz="1600"/>
          </a:p>
          <a:p>
            <a:pPr algn="l">
              <a:lnSpc>
                <a:spcPct val="80000"/>
              </a:lnSpc>
            </a:pPr>
            <a:r>
              <a:rPr lang="en-US" altLang="en-US" sz="1600"/>
              <a:t>Can we do the same with Beaked Whale Clicks in the presence of Sonar or Geoexploration?</a:t>
            </a:r>
          </a:p>
          <a:p>
            <a:pPr algn="l">
              <a:lnSpc>
                <a:spcPct val="80000"/>
              </a:lnSpc>
            </a:pPr>
            <a:endParaRPr lang="en-US" altLang="en-US" sz="1600"/>
          </a:p>
        </p:txBody>
      </p:sp>
    </p:spTree>
    <p:extLst>
      <p:ext uri="{BB962C8B-B14F-4D97-AF65-F5344CB8AC3E}">
        <p14:creationId xmlns:p14="http://schemas.microsoft.com/office/powerpoint/2010/main" val="1942845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7938"/>
            <a:ext cx="9256713" cy="685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BEE.WAV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447800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795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25" fill="hold"/>
                                        <p:tgtEl>
                                          <p:spTgt spid="410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01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01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1845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6963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1380</TotalTime>
  <Words>1053</Words>
  <Application>Microsoft Office PowerPoint</Application>
  <PresentationFormat>On-screen Show (4:3)</PresentationFormat>
  <Paragraphs>112</Paragraphs>
  <Slides>30</Slides>
  <Notes>0</Notes>
  <HiddenSlides>0</HiddenSlides>
  <MMClips>10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 Particular Bee Communication recorded in back yard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Owner</dc:creator>
  <cp:lastModifiedBy>Owner</cp:lastModifiedBy>
  <cp:revision>47</cp:revision>
  <dcterms:created xsi:type="dcterms:W3CDTF">2016-08-08T02:34:19Z</dcterms:created>
  <dcterms:modified xsi:type="dcterms:W3CDTF">2016-09-17T18:07:47Z</dcterms:modified>
</cp:coreProperties>
</file>